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1" r:id="rId6"/>
    <p:sldId id="272" r:id="rId7"/>
    <p:sldId id="261" r:id="rId8"/>
    <p:sldId id="262" r:id="rId9"/>
    <p:sldId id="263" r:id="rId10"/>
    <p:sldId id="273" r:id="rId11"/>
    <p:sldId id="274" r:id="rId12"/>
    <p:sldId id="264" r:id="rId13"/>
    <p:sldId id="265" r:id="rId14"/>
    <p:sldId id="275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6"/>
    <a:srgbClr val="FF090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CE67-818F-9766-B33C-5D0DE3EA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FB116-C635-9776-4983-4AC38B50B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BBB3-A902-2E39-2923-C9E64404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ADDC-264C-9200-B55A-FCDAF245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56E5A-4B90-5A95-503A-C1238286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412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ACE7-6407-628B-D0C7-F66F4569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135D3-0C1E-4A41-B8E1-D6F0B47DD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A4D66-0199-D38E-94AC-45ADEC8E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C0F97-D4A6-DD60-77DB-59C5E574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FFEF7-DCA4-9713-A088-FF40F6A5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397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A7501-45C2-2F22-E92A-885FE99C6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D3D-492D-A810-BAA6-66C98B242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9A504-73F4-9F4C-8591-278D4997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F70D3-B131-4DF0-5F50-615E2681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22B7B-07C3-D2BA-BB17-FD85D122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49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208E-C6FF-F705-35E1-AFFAD00F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8B13-88E4-9309-8485-4841873CA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6ACAC-3F2E-E98E-3C35-3F23766F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85932-8E3D-8AFC-0973-2E9B7A2B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7585-70FF-8399-31FD-94E09C04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88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EED6-61CE-C030-8D56-AD4024F3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E5D83-6E4D-D4DD-7B8B-FA2F17B27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5A43-055B-6B3B-E870-D1D2C3F5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1C0B3-D1AF-0B30-52C9-B5EC41A7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E7FC5-DBF8-C744-3894-13729987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34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C5D4-17B8-FBD9-7006-D6974E85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6D8E5-8562-5A15-7560-A96A452C8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817B0-42CB-DC6D-9D0E-EF89BDBDC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D597A-53AA-99EE-3CB6-FC3E52A6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38272-AFA0-173F-ABF2-C99FF8C0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C3B58-6783-3718-991C-282CF930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204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7EA2-1924-F032-6964-27ADE345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8236E-87B9-0A15-A209-7B9111E68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347D6-4E01-F446-2D7E-5687735D2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20EAE-24AF-3140-8D63-6BB3A91FC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1B270-076D-AE73-5C90-DE653E12A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99B31-53C6-D7FF-4C82-0C750FC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4BC60-53E7-247E-F58E-F07CA787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B82B2-D48F-5537-A3B4-9DAA6E54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078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293C-D6F0-82BB-924F-6C7A1AB8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8A3DF-CCFA-1685-BC4B-43190AC5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0D79D-A29A-B522-E1C4-EF4E16CF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9A103-C692-F383-5AAD-AAB3B7D3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1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815CB-BA10-2DFB-7B8D-E7F66B38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AF5CF-EF23-B033-F43E-0388F89F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83F10-9304-4EAC-0969-447EB113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940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A4A7-D341-95AE-7AF2-6B0041E1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696E8-1931-DFD2-8F2B-B33553DE9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7F9B3-D730-74D0-4816-38C6FAF29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4272F-1550-2E85-6752-9A1B9AF8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9A47B-0774-EAD4-8CD7-163DAFDE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39906-4D53-1A6E-F4C3-02BEECF0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28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5102-1B76-9A92-7536-AF77140D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B2DA9-B8E6-A55E-B5B6-81CB87264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AE3CC-7AA0-5F16-8158-DD25F06ED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151DC-3D2D-8E6D-BCD5-F0E084FA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C8D51-25C3-B951-6D09-0701BA21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ECA05-858F-CF27-2D22-6C20A6CE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428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68610-8479-B28D-CB20-DCEFE456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CA995-7125-FCCA-E224-CE268908E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0DA45-D8B2-1B2F-27AB-AEFB39DC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55C9B-3113-4AAB-B6AF-718309B65DDC}" type="datetimeFigureOut">
              <a:rPr lang="hr-HR" smtClean="0"/>
              <a:t>25.10.2022.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FC417-36C2-C5AC-0CBF-C317B52D1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5714-A75D-4D89-9BC1-F71A655A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22C67-DD44-4F26-BDAE-7CFD7D7C4A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831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4.xml"/><Relationship Id="rId10" Type="http://schemas.openxmlformats.org/officeDocument/2006/relationships/hyperlink" Target="https://wordwall.net/play/849/237/950" TargetMode="External"/><Relationship Id="rId4" Type="http://schemas.openxmlformats.org/officeDocument/2006/relationships/audio" Target="../media/media3.mp3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ors.co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earningapps.org/watch?v=pc130p6j5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104" y="411936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Lesson 10</a:t>
            </a:r>
            <a:br>
              <a:rPr lang="en-GB" sz="5400" b="1" dirty="0"/>
            </a:br>
            <a:r>
              <a:rPr lang="en-GB" sz="5400" b="1" dirty="0"/>
              <a:t>The power of colours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730566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 b="2059"/>
          <a:stretch/>
        </p:blipFill>
        <p:spPr>
          <a:xfrm>
            <a:off x="838199" y="1152525"/>
            <a:ext cx="3943662" cy="54959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75870" y="128498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words from Task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075866" y="231843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075869" y="294638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 brackets into the present perfect tense.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075868" y="401835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731F94-B550-343A-F2BB-EFFC85321F60}"/>
              </a:ext>
            </a:extLst>
          </p:cNvPr>
          <p:cNvSpPr txBox="1"/>
          <p:nvPr/>
        </p:nvSpPr>
        <p:spPr>
          <a:xfrm>
            <a:off x="6106412" y="4843200"/>
            <a:ext cx="569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this list of irregular verbs.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D379F-95ED-5DDF-2DC9-CBFE702CF33C}"/>
              </a:ext>
            </a:extLst>
          </p:cNvPr>
          <p:cNvSpPr txBox="1"/>
          <p:nvPr/>
        </p:nvSpPr>
        <p:spPr>
          <a:xfrm>
            <a:off x="6075867" y="583732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F1EA2-8468-7D89-BB01-88797FDFF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" y="1905000"/>
            <a:ext cx="5694166" cy="36025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3A250-C066-944E-E3D5-4F8984E532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"/>
          <a:stretch/>
        </p:blipFill>
        <p:spPr>
          <a:xfrm>
            <a:off x="494188" y="2870836"/>
            <a:ext cx="5105842" cy="2586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CE0E4-2431-A39D-42C5-8741676E5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" y="2679440"/>
            <a:ext cx="5799955" cy="22428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6DDBCF-7D10-4D60-E5EF-B8265F585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1" y="3142688"/>
            <a:ext cx="5410199" cy="1725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C1788E-E73C-E559-47E2-B55FA8A2E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7" y="1905001"/>
            <a:ext cx="5019429" cy="36025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71D0D4-DF1A-5F9B-3E9A-6B32D4E3A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3" y="2883728"/>
            <a:ext cx="1163399" cy="2524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C4F91E-65C3-7B83-A983-4B7B11500A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14" y="2821077"/>
            <a:ext cx="1124897" cy="25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r="2051" b="894"/>
          <a:stretch/>
        </p:blipFill>
        <p:spPr>
          <a:xfrm>
            <a:off x="838199" y="1152525"/>
            <a:ext cx="3862763" cy="54959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106412" y="1611007"/>
            <a:ext cx="5827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sentences. Use the verbs from Task 2 and put them into the present perfect tense.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106412" y="312069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096000" y="400524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</a:t>
            </a:r>
            <a:r>
              <a:rPr lang="en-GB" sz="2800" b="1" dirty="0">
                <a:solidFill>
                  <a:schemeClr val="accent1"/>
                </a:solidFill>
              </a:rPr>
              <a:t>SINCE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FOR</a:t>
            </a:r>
            <a:r>
              <a:rPr lang="en-GB" sz="2800" b="1" dirty="0"/>
              <a:t> to complete the sentences.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095999" y="508404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AFDE9-4A55-E60F-A8A6-31C2E54BD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8" y="2107279"/>
            <a:ext cx="5438775" cy="3795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71F46-22A9-088D-773D-68BDAE948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3" y="2762052"/>
            <a:ext cx="4849358" cy="3019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3E4F7-B371-9911-3449-2815DE9AF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5" y="1362036"/>
            <a:ext cx="4839119" cy="4740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96BF2B-A173-8ECB-7DA2-0384D1931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1" y="1974828"/>
            <a:ext cx="4337026" cy="40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83ADB7-418E-2C8E-5D2B-8EA1C8C2A4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" y="0"/>
            <a:ext cx="5032814" cy="6858000"/>
          </a:xfr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45BABCA-4B4F-1041-EC31-4C09D0D62F70}"/>
              </a:ext>
            </a:extLst>
          </p:cNvPr>
          <p:cNvSpPr txBox="1">
            <a:spLocks/>
          </p:cNvSpPr>
          <p:nvPr/>
        </p:nvSpPr>
        <p:spPr>
          <a:xfrm>
            <a:off x="6180635" y="86812"/>
            <a:ext cx="5181600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Have you ever heard of William Turner? Who was he?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95B545-7F93-2394-4A46-01347DECCAD8}"/>
              </a:ext>
            </a:extLst>
          </p:cNvPr>
          <p:cNvSpPr txBox="1">
            <a:spLocks/>
          </p:cNvSpPr>
          <p:nvPr/>
        </p:nvSpPr>
        <p:spPr>
          <a:xfrm>
            <a:off x="6180635" y="1242760"/>
            <a:ext cx="5362575" cy="154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Look at the following words. How many do you understand?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A59EC-FCC6-7CBD-93ED-B6D91D53CB52}"/>
              </a:ext>
            </a:extLst>
          </p:cNvPr>
          <p:cNvSpPr txBox="1">
            <a:spLocks/>
          </p:cNvSpPr>
          <p:nvPr/>
        </p:nvSpPr>
        <p:spPr>
          <a:xfrm>
            <a:off x="6237299" y="3701145"/>
            <a:ext cx="5181600" cy="635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77DA296-D7A2-3156-A409-BF4171F76BA5}"/>
              </a:ext>
            </a:extLst>
          </p:cNvPr>
          <p:cNvSpPr txBox="1">
            <a:spLocks/>
          </p:cNvSpPr>
          <p:nvPr/>
        </p:nvSpPr>
        <p:spPr>
          <a:xfrm>
            <a:off x="6180634" y="2732091"/>
            <a:ext cx="6011365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Match the words with their definitions.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6E6434D-5637-B96F-7B6F-E24379002FDE}"/>
              </a:ext>
            </a:extLst>
          </p:cNvPr>
          <p:cNvSpPr txBox="1">
            <a:spLocks/>
          </p:cNvSpPr>
          <p:nvPr/>
        </p:nvSpPr>
        <p:spPr>
          <a:xfrm>
            <a:off x="6172200" y="4554538"/>
            <a:ext cx="5467350" cy="142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Listen to the conversation between Jack and his sister</a:t>
            </a:r>
            <a:r>
              <a:rPr lang="hr-HR" b="1" dirty="0"/>
              <a:t>. A</a:t>
            </a:r>
            <a:r>
              <a:rPr lang="en-GB" b="1" dirty="0" err="1"/>
              <a:t>nswer</a:t>
            </a:r>
            <a:r>
              <a:rPr lang="en-GB" b="1" dirty="0"/>
              <a:t> these questions.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76C95-A02F-DA02-7A52-95FAF6DA068C}"/>
              </a:ext>
            </a:extLst>
          </p:cNvPr>
          <p:cNvSpPr txBox="1"/>
          <p:nvPr/>
        </p:nvSpPr>
        <p:spPr>
          <a:xfrm>
            <a:off x="439957" y="1708864"/>
            <a:ext cx="4286250" cy="2585323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barber – </a:t>
            </a:r>
            <a:r>
              <a:rPr lang="en-GB" b="1" dirty="0" err="1">
                <a:solidFill>
                  <a:schemeClr val="accent1"/>
                </a:solidFill>
              </a:rPr>
              <a:t>brijač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blacksmith – </a:t>
            </a:r>
            <a:r>
              <a:rPr lang="en-GB" b="1" dirty="0" err="1">
                <a:solidFill>
                  <a:schemeClr val="accent1"/>
                </a:solidFill>
              </a:rPr>
              <a:t>kovač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swordsman – </a:t>
            </a:r>
            <a:r>
              <a:rPr lang="en-GB" b="1" dirty="0" err="1">
                <a:solidFill>
                  <a:schemeClr val="accent1"/>
                </a:solidFill>
              </a:rPr>
              <a:t>mačevalac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exhibit – </a:t>
            </a:r>
            <a:r>
              <a:rPr lang="en-GB" b="1" dirty="0" err="1">
                <a:solidFill>
                  <a:schemeClr val="accent1"/>
                </a:solidFill>
              </a:rPr>
              <a:t>izložiti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honour – </a:t>
            </a:r>
            <a:r>
              <a:rPr lang="en-GB" b="1" dirty="0" err="1">
                <a:solidFill>
                  <a:schemeClr val="accent1"/>
                </a:solidFill>
              </a:rPr>
              <a:t>čast</a:t>
            </a:r>
            <a:r>
              <a:rPr lang="en-GB" b="1" dirty="0"/>
              <a:t> </a:t>
            </a:r>
          </a:p>
          <a:p>
            <a:r>
              <a:rPr lang="en-GB" b="1" dirty="0"/>
              <a:t>royal – </a:t>
            </a:r>
            <a:r>
              <a:rPr lang="en-GB" b="1" dirty="0" err="1">
                <a:solidFill>
                  <a:schemeClr val="accent1"/>
                </a:solidFill>
              </a:rPr>
              <a:t>kraljevski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bury  - </a:t>
            </a:r>
            <a:r>
              <a:rPr lang="en-GB" b="1" dirty="0" err="1">
                <a:solidFill>
                  <a:schemeClr val="accent1"/>
                </a:solidFill>
              </a:rPr>
              <a:t>pokopati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watercolour – </a:t>
            </a:r>
            <a:r>
              <a:rPr lang="en-GB" b="1" dirty="0" err="1">
                <a:solidFill>
                  <a:schemeClr val="accent1"/>
                </a:solidFill>
              </a:rPr>
              <a:t>vodene</a:t>
            </a:r>
            <a:r>
              <a:rPr lang="en-GB" b="1" dirty="0"/>
              <a:t> </a:t>
            </a:r>
            <a:r>
              <a:rPr lang="en-GB" b="1" dirty="0" err="1">
                <a:solidFill>
                  <a:schemeClr val="accent1"/>
                </a:solidFill>
              </a:rPr>
              <a:t>boje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/>
              <a:t>merchant sailor – </a:t>
            </a:r>
            <a:r>
              <a:rPr lang="en-GB" b="1" dirty="0" err="1">
                <a:solidFill>
                  <a:schemeClr val="accent1"/>
                </a:solidFill>
              </a:rPr>
              <a:t>pomorski</a:t>
            </a:r>
            <a:r>
              <a:rPr lang="en-GB" b="1" dirty="0"/>
              <a:t> </a:t>
            </a:r>
            <a:r>
              <a:rPr lang="en-GB" b="1" dirty="0" err="1">
                <a:solidFill>
                  <a:schemeClr val="accent1"/>
                </a:solidFill>
              </a:rPr>
              <a:t>trgovac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583736-FB1E-F4D8-2B64-4E5F653C3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98" y="1708864"/>
            <a:ext cx="5747018" cy="30739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D856E5-A236-2772-5040-02CFB3EE6D50}"/>
              </a:ext>
            </a:extLst>
          </p:cNvPr>
          <p:cNvSpPr txBox="1"/>
          <p:nvPr/>
        </p:nvSpPr>
        <p:spPr>
          <a:xfrm>
            <a:off x="2776526" y="2006246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royal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8ADFF7-5CC1-DC15-AFD4-D9379209704A}"/>
              </a:ext>
            </a:extLst>
          </p:cNvPr>
          <p:cNvSpPr txBox="1"/>
          <p:nvPr/>
        </p:nvSpPr>
        <p:spPr>
          <a:xfrm>
            <a:off x="3005424" y="2307779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barber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AD4859-83B8-4B2D-795E-2B832B03BD98}"/>
              </a:ext>
            </a:extLst>
          </p:cNvPr>
          <p:cNvSpPr txBox="1"/>
          <p:nvPr/>
        </p:nvSpPr>
        <p:spPr>
          <a:xfrm>
            <a:off x="4006482" y="2599558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balcksmith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BDE50-1A89-A22E-677A-6CC7321D852B}"/>
              </a:ext>
            </a:extLst>
          </p:cNvPr>
          <p:cNvSpPr txBox="1"/>
          <p:nvPr/>
        </p:nvSpPr>
        <p:spPr>
          <a:xfrm>
            <a:off x="3264070" y="2899453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exhibit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11114-B56F-3FF4-AD49-0285F0A5D337}"/>
              </a:ext>
            </a:extLst>
          </p:cNvPr>
          <p:cNvSpPr txBox="1"/>
          <p:nvPr/>
        </p:nvSpPr>
        <p:spPr>
          <a:xfrm>
            <a:off x="2391293" y="3199348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bury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9C91A4-5FC6-CFB4-EE70-7F6A1E034C2F}"/>
              </a:ext>
            </a:extLst>
          </p:cNvPr>
          <p:cNvSpPr txBox="1"/>
          <p:nvPr/>
        </p:nvSpPr>
        <p:spPr>
          <a:xfrm>
            <a:off x="2694170" y="3516479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swordsman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7BFA55-A3B1-D9CC-C6D8-BFCAE5F705AD}"/>
              </a:ext>
            </a:extLst>
          </p:cNvPr>
          <p:cNvSpPr txBox="1"/>
          <p:nvPr/>
        </p:nvSpPr>
        <p:spPr>
          <a:xfrm>
            <a:off x="3116598" y="3821766"/>
            <a:ext cx="128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honour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A516AC-D20E-AC6E-9A56-A6BA6770D625}"/>
              </a:ext>
            </a:extLst>
          </p:cNvPr>
          <p:cNvSpPr txBox="1"/>
          <p:nvPr/>
        </p:nvSpPr>
        <p:spPr>
          <a:xfrm>
            <a:off x="4065442" y="4126937"/>
            <a:ext cx="142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watercolour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E401CE-8A4B-663C-B49D-20E546549C63}"/>
              </a:ext>
            </a:extLst>
          </p:cNvPr>
          <p:cNvSpPr txBox="1"/>
          <p:nvPr/>
        </p:nvSpPr>
        <p:spPr>
          <a:xfrm>
            <a:off x="3761056" y="4409416"/>
            <a:ext cx="193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merchant sailor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C003C1-45B6-E250-868A-6889FCF7B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" y="2413049"/>
            <a:ext cx="5699144" cy="19458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10_lesson_10___jack_and_his_sister_2">
            <a:hlinkClick r:id="" action="ppaction://media"/>
            <a:extLst>
              <a:ext uri="{FF2B5EF4-FFF2-40B4-BE49-F238E27FC236}">
                <a16:creationId xmlns:a16="http://schemas.microsoft.com/office/drawing/2014/main" id="{9A76CBE6-A742-3972-0C9C-E1C3B82A5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187" y="5473702"/>
            <a:ext cx="487363" cy="487363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D4D3B61-A7FE-B989-1F51-CB752DF20212}"/>
              </a:ext>
            </a:extLst>
          </p:cNvPr>
          <p:cNvSpPr txBox="1">
            <a:spLocks/>
          </p:cNvSpPr>
          <p:nvPr/>
        </p:nvSpPr>
        <p:spPr>
          <a:xfrm>
            <a:off x="6180635" y="5978530"/>
            <a:ext cx="5181600" cy="635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CD2E62-D231-356B-95D0-39BB90D200E9}"/>
              </a:ext>
            </a:extLst>
          </p:cNvPr>
          <p:cNvSpPr txBox="1"/>
          <p:nvPr/>
        </p:nvSpPr>
        <p:spPr>
          <a:xfrm>
            <a:off x="334778" y="3028440"/>
            <a:ext cx="411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Jack mixed up the two William Turners.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9B30EA-958A-A5A2-D639-9551069E69BE}"/>
              </a:ext>
            </a:extLst>
          </p:cNvPr>
          <p:cNvSpPr txBox="1"/>
          <p:nvPr/>
        </p:nvSpPr>
        <p:spPr>
          <a:xfrm>
            <a:off x="330058" y="3420951"/>
            <a:ext cx="477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One was an artist and the other  was a pirate.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EAAC41-A585-E938-9A37-F6197D04EF57}"/>
              </a:ext>
            </a:extLst>
          </p:cNvPr>
          <p:cNvSpPr txBox="1"/>
          <p:nvPr/>
        </p:nvSpPr>
        <p:spPr>
          <a:xfrm>
            <a:off x="334778" y="3810357"/>
            <a:ext cx="411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 found it on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8236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7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5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FA4A543-0954-947B-25F8-5ED5A45DB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" y="0"/>
            <a:ext cx="5032814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6A650D-6A01-D5A3-6856-68D126BB30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2" y="1573364"/>
            <a:ext cx="4368955" cy="41225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B89809E-E6E2-C809-16D0-1D8E7D7DC7FF}"/>
              </a:ext>
            </a:extLst>
          </p:cNvPr>
          <p:cNvSpPr txBox="1">
            <a:spLocks/>
          </p:cNvSpPr>
          <p:nvPr/>
        </p:nvSpPr>
        <p:spPr>
          <a:xfrm>
            <a:off x="6096000" y="252160"/>
            <a:ext cx="5362575" cy="154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L</a:t>
            </a:r>
            <a:r>
              <a:rPr lang="en-GB" b="1" dirty="0" err="1"/>
              <a:t>isten</a:t>
            </a:r>
            <a:r>
              <a:rPr lang="en-GB" b="1" dirty="0"/>
              <a:t> to the recording about William Turner, the artist, and choose the correct ending a) or b).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AFF28F2-366B-E1DD-404B-ABB9FF82D58F}"/>
              </a:ext>
            </a:extLst>
          </p:cNvPr>
          <p:cNvSpPr txBox="1">
            <a:spLocks/>
          </p:cNvSpPr>
          <p:nvPr/>
        </p:nvSpPr>
        <p:spPr>
          <a:xfrm>
            <a:off x="6133306" y="1973256"/>
            <a:ext cx="5362575" cy="54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10" name="11_lesson_10___j_m_william_turner_2">
            <a:hlinkClick r:id="" action="ppaction://media"/>
            <a:extLst>
              <a:ext uri="{FF2B5EF4-FFF2-40B4-BE49-F238E27FC236}">
                <a16:creationId xmlns:a16="http://schemas.microsoft.com/office/drawing/2014/main" id="{28DA91BF-649F-59B2-D3D6-778CFDA3F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4814" y="1562990"/>
            <a:ext cx="487363" cy="4873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B752E20-D1C1-5FE7-EE05-B10336799AAB}"/>
              </a:ext>
            </a:extLst>
          </p:cNvPr>
          <p:cNvSpPr/>
          <p:nvPr/>
        </p:nvSpPr>
        <p:spPr>
          <a:xfrm>
            <a:off x="557172" y="2876390"/>
            <a:ext cx="352425" cy="30511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D563A5-7EA2-64A1-4C7B-C6F67B2E31B9}"/>
              </a:ext>
            </a:extLst>
          </p:cNvPr>
          <p:cNvSpPr/>
          <p:nvPr/>
        </p:nvSpPr>
        <p:spPr>
          <a:xfrm>
            <a:off x="2264900" y="3482100"/>
            <a:ext cx="352425" cy="30511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01081E-3B29-8895-71E6-8594E20FC14E}"/>
              </a:ext>
            </a:extLst>
          </p:cNvPr>
          <p:cNvSpPr/>
          <p:nvPr/>
        </p:nvSpPr>
        <p:spPr>
          <a:xfrm>
            <a:off x="2264899" y="4063124"/>
            <a:ext cx="352425" cy="30511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E88A76-CA8A-204D-82E8-4B5CFF1C5F9C}"/>
              </a:ext>
            </a:extLst>
          </p:cNvPr>
          <p:cNvSpPr/>
          <p:nvPr/>
        </p:nvSpPr>
        <p:spPr>
          <a:xfrm>
            <a:off x="557171" y="4670021"/>
            <a:ext cx="352425" cy="30511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84F8C7-F7A7-982B-F29C-7402FEAB198B}"/>
              </a:ext>
            </a:extLst>
          </p:cNvPr>
          <p:cNvSpPr/>
          <p:nvPr/>
        </p:nvSpPr>
        <p:spPr>
          <a:xfrm>
            <a:off x="599271" y="5262208"/>
            <a:ext cx="352425" cy="30511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F94CD3A-ED82-F74B-AA28-075648AC4375}"/>
              </a:ext>
            </a:extLst>
          </p:cNvPr>
          <p:cNvSpPr txBox="1">
            <a:spLocks/>
          </p:cNvSpPr>
          <p:nvPr/>
        </p:nvSpPr>
        <p:spPr>
          <a:xfrm>
            <a:off x="6095999" y="2794446"/>
            <a:ext cx="5362575" cy="8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Try to complete the sentences about Will Turner the pirate.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98DFBB-9060-F583-C0FD-AAA5476CC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2295211"/>
            <a:ext cx="4397121" cy="31320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12_lesson_10____will_turner_2">
            <a:hlinkClick r:id="" action="ppaction://media"/>
            <a:extLst>
              <a:ext uri="{FF2B5EF4-FFF2-40B4-BE49-F238E27FC236}">
                <a16:creationId xmlns:a16="http://schemas.microsoft.com/office/drawing/2014/main" id="{B5335A55-15BB-C88C-B7BC-0A5F5E7C8E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4813" y="3558217"/>
            <a:ext cx="487363" cy="487363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C39095A-EA77-A88D-FC54-94F8175A4D75}"/>
              </a:ext>
            </a:extLst>
          </p:cNvPr>
          <p:cNvSpPr txBox="1">
            <a:spLocks/>
          </p:cNvSpPr>
          <p:nvPr/>
        </p:nvSpPr>
        <p:spPr>
          <a:xfrm>
            <a:off x="6099010" y="3855772"/>
            <a:ext cx="5362575" cy="54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26B57-21FF-EEF9-70B5-C01DDA30CB82}"/>
              </a:ext>
            </a:extLst>
          </p:cNvPr>
          <p:cNvSpPr txBox="1"/>
          <p:nvPr/>
        </p:nvSpPr>
        <p:spPr>
          <a:xfrm>
            <a:off x="2122472" y="3028946"/>
            <a:ext cx="258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Pirates of the Caribbean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95733-EEE9-4DD8-7BB7-3116F408A5E3}"/>
              </a:ext>
            </a:extLst>
          </p:cNvPr>
          <p:cNvSpPr txBox="1"/>
          <p:nvPr/>
        </p:nvSpPr>
        <p:spPr>
          <a:xfrm>
            <a:off x="2800757" y="3520658"/>
            <a:ext cx="172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 years old.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7B6398-80BD-874D-D3AE-86E7B9EF8AEB}"/>
              </a:ext>
            </a:extLst>
          </p:cNvPr>
          <p:cNvSpPr txBox="1"/>
          <p:nvPr/>
        </p:nvSpPr>
        <p:spPr>
          <a:xfrm>
            <a:off x="1663778" y="3686369"/>
            <a:ext cx="304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respectable merchant sailor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795C6C-6D19-6153-F0AC-BF6E8C47EA61}"/>
              </a:ext>
            </a:extLst>
          </p:cNvPr>
          <p:cNvSpPr txBox="1"/>
          <p:nvPr/>
        </p:nvSpPr>
        <p:spPr>
          <a:xfrm>
            <a:off x="1476376" y="4058751"/>
            <a:ext cx="322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pirate William Bootstrap Bill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42CB8E-F2D5-9ABF-1576-BE3792A3E17C}"/>
              </a:ext>
            </a:extLst>
          </p:cNvPr>
          <p:cNvSpPr txBox="1"/>
          <p:nvPr/>
        </p:nvSpPr>
        <p:spPr>
          <a:xfrm>
            <a:off x="2565255" y="4401718"/>
            <a:ext cx="156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blacksmith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E02C9E-6F5E-3E5B-35DD-63573B11D3BC}"/>
              </a:ext>
            </a:extLst>
          </p:cNvPr>
          <p:cNvSpPr txBox="1"/>
          <p:nvPr/>
        </p:nvSpPr>
        <p:spPr>
          <a:xfrm>
            <a:off x="2531446" y="4770794"/>
            <a:ext cx="130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swordsman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FE5E2F-752A-AF8F-C66D-D37A37708D44}"/>
              </a:ext>
            </a:extLst>
          </p:cNvPr>
          <p:cNvSpPr txBox="1"/>
          <p:nvPr/>
        </p:nvSpPr>
        <p:spPr>
          <a:xfrm>
            <a:off x="2055520" y="5044302"/>
            <a:ext cx="258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Elizabeth Swan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17922A-3EA1-B873-3BC1-C3ACA0171295}"/>
              </a:ext>
            </a:extLst>
          </p:cNvPr>
          <p:cNvSpPr txBox="1"/>
          <p:nvPr/>
        </p:nvSpPr>
        <p:spPr>
          <a:xfrm>
            <a:off x="6060898" y="4822577"/>
            <a:ext cx="5362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Match the opposites! </a:t>
            </a:r>
            <a:r>
              <a:rPr lang="en-GB" sz="2800" b="1" dirty="0">
                <a:hlinkClick r:id="rId10"/>
              </a:rPr>
              <a:t>https://wordwall.net/play/849/237/950</a:t>
            </a:r>
            <a:r>
              <a:rPr lang="en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0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68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97561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  <p:bldP spid="9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866" r="5565"/>
          <a:stretch/>
        </p:blipFill>
        <p:spPr>
          <a:xfrm>
            <a:off x="838199" y="1200150"/>
            <a:ext cx="3862763" cy="5448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02185" y="168953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sentences. Try to make them as true as possible.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02185" y="293919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02185" y="410694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</a:t>
            </a:r>
            <a:r>
              <a:rPr lang="en-GB" sz="2800" b="1" dirty="0">
                <a:solidFill>
                  <a:schemeClr val="accent1"/>
                </a:solidFill>
              </a:rPr>
              <a:t>SINCE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FOR</a:t>
            </a:r>
            <a:r>
              <a:rPr lang="en-GB" sz="2800" b="1" dirty="0"/>
              <a:t> to complete the sentences.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402185" y="526528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3ABDA-1718-F369-DCE6-432DF379C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0" y="1611007"/>
            <a:ext cx="5297427" cy="47711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0BC16-BE9D-6CD0-FBA0-2F1452704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" y="2522831"/>
            <a:ext cx="5937327" cy="2802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F094E1-480A-D6CF-CA14-D10EE5FD7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5" y="3180947"/>
            <a:ext cx="2884835" cy="17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96A6-5DB1-8BEE-A407-290A1047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0"/>
            <a:ext cx="10515600" cy="175894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What are primary and secondary colours? </a:t>
            </a:r>
            <a:br>
              <a:rPr lang="hr-HR" b="1" dirty="0"/>
            </a:br>
            <a:r>
              <a:rPr lang="en-GB" b="1" dirty="0"/>
              <a:t>Can you name 3 main primary colours? </a:t>
            </a:r>
            <a:br>
              <a:rPr lang="en-GB" b="1" dirty="0"/>
            </a:br>
            <a:r>
              <a:rPr lang="en-GB" b="1" dirty="0"/>
              <a:t>Do you know any secondary colours?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B9BC-DFCD-68C3-BC5C-2D42DA61F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499"/>
            <a:ext cx="10515600" cy="4295775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b="1" dirty="0"/>
              <a:t>Divide into three teams and make your own colour palette.</a:t>
            </a:r>
          </a:p>
          <a:p>
            <a:pPr marL="0" indent="0" algn="ctr">
              <a:buNone/>
            </a:pPr>
            <a:r>
              <a:rPr lang="en-GB" sz="3000" b="1" dirty="0"/>
              <a:t>Visit this website and create the perfect palette that will represent your group.  </a:t>
            </a:r>
            <a:r>
              <a:rPr lang="en-GB" sz="3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https://coolors.co/</a:t>
            </a:r>
            <a:r>
              <a:rPr lang="en-GB" sz="3000" b="1" dirty="0"/>
              <a:t> </a:t>
            </a:r>
          </a:p>
          <a:p>
            <a:pPr marL="0" indent="0" algn="ctr">
              <a:buNone/>
            </a:pPr>
            <a:r>
              <a:rPr lang="en-GB" sz="3000" b="1" dirty="0">
                <a:solidFill>
                  <a:srgbClr val="0070C0"/>
                </a:solidFill>
              </a:rPr>
              <a:t>Write a short description of your group’s palette</a:t>
            </a:r>
            <a:r>
              <a:rPr lang="hr-HR" sz="3000" b="1" dirty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3000" b="1" dirty="0"/>
              <a:t>W</a:t>
            </a:r>
            <a:r>
              <a:rPr lang="en-GB" sz="3000" b="1" dirty="0" err="1"/>
              <a:t>hich</a:t>
            </a:r>
            <a:r>
              <a:rPr lang="en-GB" sz="3000" b="1" dirty="0"/>
              <a:t> member of the team chose which colour and why</a:t>
            </a:r>
            <a:r>
              <a:rPr lang="hr-HR" sz="3000" b="1" dirty="0"/>
              <a:t>?</a:t>
            </a:r>
            <a:r>
              <a:rPr lang="en-GB" sz="3000" b="1" dirty="0"/>
              <a:t> </a:t>
            </a:r>
            <a:r>
              <a:rPr lang="hr-HR" sz="3000" b="1" dirty="0"/>
              <a:t>D</a:t>
            </a:r>
            <a:r>
              <a:rPr lang="en-GB" sz="3000" b="1" dirty="0"/>
              <a:t>escribe what your palette represents</a:t>
            </a:r>
            <a:r>
              <a:rPr lang="hr-HR" sz="3000" b="1" dirty="0"/>
              <a:t>.</a:t>
            </a:r>
            <a:r>
              <a:rPr lang="en-GB" sz="3000" b="1" dirty="0"/>
              <a:t> </a:t>
            </a:r>
            <a:endParaRPr lang="hr-HR" sz="30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3000" b="1" dirty="0"/>
              <a:t>G</a:t>
            </a:r>
            <a:r>
              <a:rPr lang="en-GB" sz="3000" b="1" dirty="0" err="1"/>
              <a:t>ive</a:t>
            </a:r>
            <a:r>
              <a:rPr lang="en-GB" sz="3000" b="1" dirty="0"/>
              <a:t> your palette a name. </a:t>
            </a:r>
          </a:p>
          <a:p>
            <a:pPr marL="0" indent="0" algn="ctr">
              <a:buNone/>
            </a:pPr>
            <a:r>
              <a:rPr lang="en-GB" sz="3000" b="1" dirty="0"/>
              <a:t>Have fun! </a:t>
            </a:r>
            <a:r>
              <a:rPr lang="en-GB" sz="3000" b="1" dirty="0">
                <a:sym typeface="Wingdings" panose="05000000000000000000" pitchFamily="2" charset="2"/>
              </a:rPr>
              <a:t></a:t>
            </a:r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14079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4CB9D6-5BF1-51F4-B520-378359C3E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686403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302D8-D637-70ED-492D-F13516BAE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275"/>
            <a:ext cx="5600700" cy="99377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Can you guess the meaning of these idioms? Choose the correct ending.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07C1BA8-7FE2-4C35-3828-D6E3314D7D72}"/>
              </a:ext>
            </a:extLst>
          </p:cNvPr>
          <p:cNvSpPr txBox="1">
            <a:spLocks/>
          </p:cNvSpPr>
          <p:nvPr/>
        </p:nvSpPr>
        <p:spPr>
          <a:xfrm>
            <a:off x="6096000" y="1162050"/>
            <a:ext cx="5600700" cy="58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049AF-460F-F835-9594-700DE6259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380"/>
            <a:ext cx="5810250" cy="23535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E992F9D-0856-D7DD-2893-01D890AAF6CA}"/>
              </a:ext>
            </a:extLst>
          </p:cNvPr>
          <p:cNvSpPr/>
          <p:nvPr/>
        </p:nvSpPr>
        <p:spPr>
          <a:xfrm>
            <a:off x="381000" y="2642425"/>
            <a:ext cx="257175" cy="27550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632C41-5091-449A-1FC4-7711DE81CA2B}"/>
              </a:ext>
            </a:extLst>
          </p:cNvPr>
          <p:cNvSpPr/>
          <p:nvPr/>
        </p:nvSpPr>
        <p:spPr>
          <a:xfrm>
            <a:off x="381000" y="3539278"/>
            <a:ext cx="285750" cy="276225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F6C4A1-2BC6-C919-679C-069F7A3B2BCF}"/>
              </a:ext>
            </a:extLst>
          </p:cNvPr>
          <p:cNvSpPr/>
          <p:nvPr/>
        </p:nvSpPr>
        <p:spPr>
          <a:xfrm>
            <a:off x="381000" y="4299104"/>
            <a:ext cx="257175" cy="27550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1B4376-90D5-9EF3-382C-4963433E088F}"/>
              </a:ext>
            </a:extLst>
          </p:cNvPr>
          <p:cNvSpPr/>
          <p:nvPr/>
        </p:nvSpPr>
        <p:spPr>
          <a:xfrm>
            <a:off x="3314700" y="2641701"/>
            <a:ext cx="257175" cy="27550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C83C95-A2BB-C0DB-1B20-268516CC7196}"/>
              </a:ext>
            </a:extLst>
          </p:cNvPr>
          <p:cNvSpPr/>
          <p:nvPr/>
        </p:nvSpPr>
        <p:spPr>
          <a:xfrm>
            <a:off x="3286125" y="3539278"/>
            <a:ext cx="285750" cy="27550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03BA28-2C40-2960-D5A4-3EAD11406B5A}"/>
              </a:ext>
            </a:extLst>
          </p:cNvPr>
          <p:cNvSpPr/>
          <p:nvPr/>
        </p:nvSpPr>
        <p:spPr>
          <a:xfrm>
            <a:off x="3314700" y="4299104"/>
            <a:ext cx="257175" cy="27550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E47939-2967-5D79-205C-79C6871E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"/>
          <a:stretch/>
        </p:blipFill>
        <p:spPr>
          <a:xfrm>
            <a:off x="-9525" y="2497369"/>
            <a:ext cx="5962650" cy="17401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F31F4B2-26DC-1CDF-0660-7010A86F98B9}"/>
              </a:ext>
            </a:extLst>
          </p:cNvPr>
          <p:cNvSpPr txBox="1">
            <a:spLocks/>
          </p:cNvSpPr>
          <p:nvPr/>
        </p:nvSpPr>
        <p:spPr>
          <a:xfrm>
            <a:off x="6096000" y="1983672"/>
            <a:ext cx="5600700" cy="2088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the colour quiz. Then see what your favourite colour says about you.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40F101-5859-85AE-70FA-087B281D8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" y="2221380"/>
            <a:ext cx="5941753" cy="22507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8F2FA477-29C1-71B1-F5A6-E533E09B339F}"/>
              </a:ext>
            </a:extLst>
          </p:cNvPr>
          <p:cNvSpPr txBox="1">
            <a:spLocks/>
          </p:cNvSpPr>
          <p:nvPr/>
        </p:nvSpPr>
        <p:spPr>
          <a:xfrm>
            <a:off x="6096000" y="3818108"/>
            <a:ext cx="5600700" cy="75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Read the introduction and find out what Dino, Eva and Ana were doing.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38826A-7FFF-8643-E27B-B2BEB650F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2779451"/>
            <a:ext cx="5972173" cy="13977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757CB509-7BBF-ED7B-5D80-2BBACB3F043F}"/>
              </a:ext>
            </a:extLst>
          </p:cNvPr>
          <p:cNvSpPr txBox="1">
            <a:spLocks/>
          </p:cNvSpPr>
          <p:nvPr/>
        </p:nvSpPr>
        <p:spPr>
          <a:xfrm>
            <a:off x="6096000" y="4863205"/>
            <a:ext cx="5600700" cy="75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Guess what these colours symbolize.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1FC763-F83E-9DCB-8962-8625A9AE3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0" y="2189778"/>
            <a:ext cx="5258211" cy="2699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EDF360A1-BFD0-A796-5765-59D5A262ED5F}"/>
              </a:ext>
            </a:extLst>
          </p:cNvPr>
          <p:cNvSpPr txBox="1">
            <a:spLocks/>
          </p:cNvSpPr>
          <p:nvPr/>
        </p:nvSpPr>
        <p:spPr>
          <a:xfrm>
            <a:off x="6096000" y="5490712"/>
            <a:ext cx="5886445" cy="89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text and check your answer.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EA950B-9502-6557-E00D-4FF7B1547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8" y="-11288"/>
            <a:ext cx="5391148" cy="6869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E9344B-E635-F6BB-DFD2-75F8FB8DC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5" y="556920"/>
            <a:ext cx="4857748" cy="6146703"/>
          </a:xfrm>
          <a:prstGeom prst="rect">
            <a:avLst/>
          </a:prstGeom>
          <a:ln>
            <a:solidFill>
              <a:srgbClr val="FF0909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4D61FB-498E-36C5-0C0B-35306C595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5" y="1912945"/>
            <a:ext cx="5586619" cy="28675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67CAC384-44D0-4392-FBAA-E39DE218F768}"/>
              </a:ext>
            </a:extLst>
          </p:cNvPr>
          <p:cNvSpPr txBox="1">
            <a:spLocks/>
          </p:cNvSpPr>
          <p:nvPr/>
        </p:nvSpPr>
        <p:spPr>
          <a:xfrm>
            <a:off x="6096000" y="6380570"/>
            <a:ext cx="5667375" cy="89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4157D1-BC54-3DA7-7CC3-E48D784584ED}"/>
              </a:ext>
            </a:extLst>
          </p:cNvPr>
          <p:cNvSpPr txBox="1"/>
          <p:nvPr/>
        </p:nvSpPr>
        <p:spPr>
          <a:xfrm>
            <a:off x="3227733" y="2446235"/>
            <a:ext cx="1076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138F00-91A0-158A-5959-D52310BF4DB3}"/>
              </a:ext>
            </a:extLst>
          </p:cNvPr>
          <p:cNvSpPr txBox="1"/>
          <p:nvPr/>
        </p:nvSpPr>
        <p:spPr>
          <a:xfrm>
            <a:off x="3227733" y="2829355"/>
            <a:ext cx="1076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highlight>
                  <a:srgbClr val="C0C0C0"/>
                </a:highlight>
              </a:rPr>
              <a:t>WHITE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ACC51-735E-716D-E25E-9A5673132E5E}"/>
              </a:ext>
            </a:extLst>
          </p:cNvPr>
          <p:cNvSpPr txBox="1"/>
          <p:nvPr/>
        </p:nvSpPr>
        <p:spPr>
          <a:xfrm>
            <a:off x="3249760" y="3216776"/>
            <a:ext cx="1076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BLACK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9D6979-DA4C-8E86-BF21-DBF8AE049E93}"/>
              </a:ext>
            </a:extLst>
          </p:cNvPr>
          <p:cNvSpPr txBox="1"/>
          <p:nvPr/>
        </p:nvSpPr>
        <p:spPr>
          <a:xfrm>
            <a:off x="3324978" y="3549483"/>
            <a:ext cx="1076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   RED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5F8F5E-3995-521A-2DC2-6B66CA161723}"/>
              </a:ext>
            </a:extLst>
          </p:cNvPr>
          <p:cNvSpPr txBox="1"/>
          <p:nvPr/>
        </p:nvSpPr>
        <p:spPr>
          <a:xfrm>
            <a:off x="3060019" y="3922595"/>
            <a:ext cx="13049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FF00"/>
                </a:solidFill>
              </a:rPr>
              <a:t>YELLOW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202CFC-751F-FE57-C68E-3E3611183697}"/>
              </a:ext>
            </a:extLst>
          </p:cNvPr>
          <p:cNvSpPr txBox="1"/>
          <p:nvPr/>
        </p:nvSpPr>
        <p:spPr>
          <a:xfrm>
            <a:off x="3384896" y="4265925"/>
            <a:ext cx="771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F0"/>
                </a:solidFill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20160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329F1A-19C9-43D6-C327-7D7298DACD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6869479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952ADC-FF28-14BE-9BB5-83317A41E718}"/>
              </a:ext>
            </a:extLst>
          </p:cNvPr>
          <p:cNvSpPr txBox="1">
            <a:spLocks/>
          </p:cNvSpPr>
          <p:nvPr/>
        </p:nvSpPr>
        <p:spPr>
          <a:xfrm>
            <a:off x="6096000" y="168275"/>
            <a:ext cx="5600700" cy="147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Look at the following sentences and write what colour each sentence is about.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2C4E79F-5137-6E95-AABE-599833B26A10}"/>
              </a:ext>
            </a:extLst>
          </p:cNvPr>
          <p:cNvSpPr txBox="1">
            <a:spLocks/>
          </p:cNvSpPr>
          <p:nvPr/>
        </p:nvSpPr>
        <p:spPr>
          <a:xfrm>
            <a:off x="6096000" y="1482726"/>
            <a:ext cx="56007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3B62DE3-B4D5-2C8D-9978-9A5240F1F808}"/>
              </a:ext>
            </a:extLst>
          </p:cNvPr>
          <p:cNvSpPr txBox="1">
            <a:spLocks/>
          </p:cNvSpPr>
          <p:nvPr/>
        </p:nvSpPr>
        <p:spPr>
          <a:xfrm>
            <a:off x="6148387" y="2078034"/>
            <a:ext cx="5600700" cy="108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Match the word from the text (1-10) with their meaning.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51D9005-48F9-D2F6-6890-7063F5512C6C}"/>
              </a:ext>
            </a:extLst>
          </p:cNvPr>
          <p:cNvSpPr txBox="1">
            <a:spLocks/>
          </p:cNvSpPr>
          <p:nvPr/>
        </p:nvSpPr>
        <p:spPr>
          <a:xfrm>
            <a:off x="6227410" y="3087085"/>
            <a:ext cx="56007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1022BA-DF70-80B3-3765-8EEA90F59CCC}"/>
              </a:ext>
            </a:extLst>
          </p:cNvPr>
          <p:cNvSpPr txBox="1">
            <a:spLocks/>
          </p:cNvSpPr>
          <p:nvPr/>
        </p:nvSpPr>
        <p:spPr>
          <a:xfrm>
            <a:off x="6220720" y="3719580"/>
            <a:ext cx="5705475" cy="215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What things in the text do you find surprising? Can colours influence on how you feel?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CA77C95-D1DD-FD6B-BD4C-CD5503F2565C}"/>
              </a:ext>
            </a:extLst>
          </p:cNvPr>
          <p:cNvSpPr txBox="1">
            <a:spLocks/>
          </p:cNvSpPr>
          <p:nvPr/>
        </p:nvSpPr>
        <p:spPr>
          <a:xfrm>
            <a:off x="6148387" y="5520352"/>
            <a:ext cx="5600700" cy="97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Put the following words into appropriate column.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3A3794-360C-452F-CEB6-EE07C7DB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38"/>
            <a:ext cx="5730169" cy="29398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7890A6-8E0B-5A65-7D24-B74F5F82652B}"/>
              </a:ext>
            </a:extLst>
          </p:cNvPr>
          <p:cNvSpPr txBox="1"/>
          <p:nvPr/>
        </p:nvSpPr>
        <p:spPr>
          <a:xfrm>
            <a:off x="4544306" y="2293185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1B914-9D33-49CF-35F6-8966DB7059E3}"/>
              </a:ext>
            </a:extLst>
          </p:cNvPr>
          <p:cNvSpPr txBox="1"/>
          <p:nvPr/>
        </p:nvSpPr>
        <p:spPr>
          <a:xfrm>
            <a:off x="3333298" y="2539881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C0C0C0"/>
                </a:highlight>
              </a:rPr>
              <a:t>WHITE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C7675-6655-9B1D-97C4-AE94B4F2A9D5}"/>
              </a:ext>
            </a:extLst>
          </p:cNvPr>
          <p:cNvSpPr txBox="1"/>
          <p:nvPr/>
        </p:nvSpPr>
        <p:spPr>
          <a:xfrm>
            <a:off x="4481953" y="2755899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BLUE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F9FBD-F837-37C5-BA44-DCDD643ED1B1}"/>
              </a:ext>
            </a:extLst>
          </p:cNvPr>
          <p:cNvSpPr txBox="1"/>
          <p:nvPr/>
        </p:nvSpPr>
        <p:spPr>
          <a:xfrm>
            <a:off x="4549950" y="2984501"/>
            <a:ext cx="99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YELLOW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DADCE-BEB8-9AD7-661C-4183AD55C324}"/>
              </a:ext>
            </a:extLst>
          </p:cNvPr>
          <p:cNvSpPr txBox="1"/>
          <p:nvPr/>
        </p:nvSpPr>
        <p:spPr>
          <a:xfrm>
            <a:off x="2479068" y="3225683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BD4ABB-BA6A-C873-9E20-8DFB0A0228B5}"/>
              </a:ext>
            </a:extLst>
          </p:cNvPr>
          <p:cNvSpPr txBox="1"/>
          <p:nvPr/>
        </p:nvSpPr>
        <p:spPr>
          <a:xfrm>
            <a:off x="1998938" y="3467579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GREEN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AA0F03-9ADE-B4DF-DDC5-4353850CC21A}"/>
              </a:ext>
            </a:extLst>
          </p:cNvPr>
          <p:cNvSpPr txBox="1"/>
          <p:nvPr/>
        </p:nvSpPr>
        <p:spPr>
          <a:xfrm>
            <a:off x="3729906" y="3688833"/>
            <a:ext cx="99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YELLOW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104AAF-1116-A7C9-59ED-A7F0FE2C7628}"/>
              </a:ext>
            </a:extLst>
          </p:cNvPr>
          <p:cNvSpPr txBox="1"/>
          <p:nvPr/>
        </p:nvSpPr>
        <p:spPr>
          <a:xfrm>
            <a:off x="4011785" y="3948214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00807F-5FA2-F1B4-A06A-8123BACEDD44}"/>
              </a:ext>
            </a:extLst>
          </p:cNvPr>
          <p:cNvSpPr txBox="1"/>
          <p:nvPr/>
        </p:nvSpPr>
        <p:spPr>
          <a:xfrm>
            <a:off x="3865433" y="4182074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737EA4-4891-B68B-7AE0-9B155DE4349A}"/>
              </a:ext>
            </a:extLst>
          </p:cNvPr>
          <p:cNvSpPr txBox="1"/>
          <p:nvPr/>
        </p:nvSpPr>
        <p:spPr>
          <a:xfrm>
            <a:off x="3404757" y="4389120"/>
            <a:ext cx="85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GREEN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538FCF-FF92-9EE0-77A3-4C5E60224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706"/>
            <a:ext cx="5938841" cy="29543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BAFD63-F573-1771-1BA7-9EC94CAAECFC}"/>
              </a:ext>
            </a:extLst>
          </p:cNvPr>
          <p:cNvSpPr txBox="1"/>
          <p:nvPr/>
        </p:nvSpPr>
        <p:spPr>
          <a:xfrm>
            <a:off x="1324166" y="2113278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E38152-46EF-EBFF-4F9D-90A14BADEFF1}"/>
              </a:ext>
            </a:extLst>
          </p:cNvPr>
          <p:cNvSpPr txBox="1"/>
          <p:nvPr/>
        </p:nvSpPr>
        <p:spPr>
          <a:xfrm>
            <a:off x="1216223" y="2372276"/>
            <a:ext cx="45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2F195B-D0F5-EE9E-92A8-7470C9711C4E}"/>
              </a:ext>
            </a:extLst>
          </p:cNvPr>
          <p:cNvSpPr txBox="1"/>
          <p:nvPr/>
        </p:nvSpPr>
        <p:spPr>
          <a:xfrm>
            <a:off x="1324166" y="2632305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9A9154-16A1-F483-D7DF-B15AE6942728}"/>
              </a:ext>
            </a:extLst>
          </p:cNvPr>
          <p:cNvSpPr txBox="1"/>
          <p:nvPr/>
        </p:nvSpPr>
        <p:spPr>
          <a:xfrm>
            <a:off x="1324166" y="2902419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E23D9A-CE21-6FA7-02BE-887BB64C86F7}"/>
              </a:ext>
            </a:extLst>
          </p:cNvPr>
          <p:cNvSpPr txBox="1"/>
          <p:nvPr/>
        </p:nvSpPr>
        <p:spPr>
          <a:xfrm>
            <a:off x="1339840" y="3151332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251A78-DEC4-9588-8C20-3218DB0AF7BD}"/>
              </a:ext>
            </a:extLst>
          </p:cNvPr>
          <p:cNvSpPr txBox="1"/>
          <p:nvPr/>
        </p:nvSpPr>
        <p:spPr>
          <a:xfrm>
            <a:off x="1343064" y="3429000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20FE2B-A27B-2ABC-D6B8-B90BF2B10989}"/>
              </a:ext>
            </a:extLst>
          </p:cNvPr>
          <p:cNvSpPr txBox="1"/>
          <p:nvPr/>
        </p:nvSpPr>
        <p:spPr>
          <a:xfrm>
            <a:off x="1324166" y="3633069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2CDF5F-0CB8-3CF3-8803-3159A6508A7D}"/>
              </a:ext>
            </a:extLst>
          </p:cNvPr>
          <p:cNvSpPr txBox="1"/>
          <p:nvPr/>
        </p:nvSpPr>
        <p:spPr>
          <a:xfrm>
            <a:off x="1333035" y="3930388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821F99-F63B-E649-B5E4-8B972A3ED530}"/>
              </a:ext>
            </a:extLst>
          </p:cNvPr>
          <p:cNvSpPr txBox="1"/>
          <p:nvPr/>
        </p:nvSpPr>
        <p:spPr>
          <a:xfrm>
            <a:off x="1333035" y="4159650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699238-1F90-CD3C-F579-A2A5971ADCEC}"/>
              </a:ext>
            </a:extLst>
          </p:cNvPr>
          <p:cNvSpPr txBox="1"/>
          <p:nvPr/>
        </p:nvSpPr>
        <p:spPr>
          <a:xfrm>
            <a:off x="1346266" y="4429748"/>
            <a:ext cx="2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69DEDB-FCFC-6E84-72CA-12AFB1F57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8" y="1101850"/>
            <a:ext cx="5212532" cy="20880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9646E89-D003-473C-D754-DE5CF3F25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5073" r="1130" b="1281"/>
          <a:stretch/>
        </p:blipFill>
        <p:spPr>
          <a:xfrm>
            <a:off x="30653" y="3209800"/>
            <a:ext cx="6117734" cy="19329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3F2F44-9EF7-B24B-5BC4-86BA6CA85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5" y="3462595"/>
            <a:ext cx="1257409" cy="15850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BC950D4-8342-ED2B-20A9-F19904343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75" y="3489514"/>
            <a:ext cx="1135478" cy="1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r="1989"/>
          <a:stretch/>
        </p:blipFill>
        <p:spPr>
          <a:xfrm>
            <a:off x="838199" y="1393982"/>
            <a:ext cx="3943662" cy="525446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96000" y="1469787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text with the missing words. The first an</a:t>
            </a:r>
            <a:r>
              <a:rPr lang="hr-HR" sz="2800" b="1" dirty="0"/>
              <a:t>d</a:t>
            </a:r>
            <a:r>
              <a:rPr lang="en-GB" sz="2800" b="1" dirty="0"/>
              <a:t> the last will help you</a:t>
            </a:r>
            <a:r>
              <a:rPr lang="hr-HR" sz="2800" b="1" dirty="0"/>
              <a:t>.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096000" y="298991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096000" y="404194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Make sentences.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096000" y="467648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1CDE0-A4B2-EF5F-9D6A-89C8E4837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8" y="1599640"/>
            <a:ext cx="4743231" cy="46868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739DD-F527-A7D1-C262-7EFDCEC70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511389" y="1914525"/>
            <a:ext cx="4602855" cy="429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932AB-B2E6-ACF1-571F-D0EF38C7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0" y="2760336"/>
            <a:ext cx="4843520" cy="21070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C05455-7C34-888A-E74C-BC65A0208F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9" y="3115458"/>
            <a:ext cx="4641030" cy="17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2734"/>
          <a:stretch/>
        </p:blipFill>
        <p:spPr>
          <a:xfrm>
            <a:off x="838199" y="1247774"/>
            <a:ext cx="3943662" cy="540067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106412" y="143347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chart.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106412" y="199618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076424" y="277288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adjectives from Task 3.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093235" y="378179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CA310-6BC5-0507-28DD-C538FF6C3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8" y="2232861"/>
            <a:ext cx="5438775" cy="34630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003B6-1AD6-8DBC-1173-DF02C390D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1" y="2992072"/>
            <a:ext cx="5052498" cy="2575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1484DD-103A-ADA3-9DC2-E207281AF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3" y="2244690"/>
            <a:ext cx="5666340" cy="34068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690C4D-CCD7-FD99-DC8B-9D09DB247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3" y="2819376"/>
            <a:ext cx="5222112" cy="2790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E9DE32-AC67-523B-2DBE-B12F9DE09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0" y="1634663"/>
            <a:ext cx="4168502" cy="46594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DEBA10-FD66-BF79-FAF8-97CF52942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21" y="2370873"/>
            <a:ext cx="2993838" cy="38617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731F94-B550-343A-F2BB-EFFC85321F60}"/>
              </a:ext>
            </a:extLst>
          </p:cNvPr>
          <p:cNvSpPr txBox="1"/>
          <p:nvPr/>
        </p:nvSpPr>
        <p:spPr>
          <a:xfrm>
            <a:off x="6076424" y="4613307"/>
            <a:ext cx="583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the opposite words (antonyms).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D379F-95ED-5DDF-2DC9-CBFE702CF33C}"/>
              </a:ext>
            </a:extLst>
          </p:cNvPr>
          <p:cNvSpPr txBox="1"/>
          <p:nvPr/>
        </p:nvSpPr>
        <p:spPr>
          <a:xfrm>
            <a:off x="6106412" y="569594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</p:spTree>
    <p:extLst>
      <p:ext uri="{BB962C8B-B14F-4D97-AF65-F5344CB8AC3E}">
        <p14:creationId xmlns:p14="http://schemas.microsoft.com/office/powerpoint/2010/main" val="39755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B61CCC-775D-A2E4-5C1B-964B142B09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413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A6F02-4EE7-E001-3B41-1C2D8D106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1225" y="149900"/>
            <a:ext cx="5734050" cy="10985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Find the opposites. Use the words from the box below.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8483A39-465A-ACC4-2276-142C781AADB6}"/>
              </a:ext>
            </a:extLst>
          </p:cNvPr>
          <p:cNvSpPr txBox="1">
            <a:spLocks/>
          </p:cNvSpPr>
          <p:nvPr/>
        </p:nvSpPr>
        <p:spPr>
          <a:xfrm>
            <a:off x="5991225" y="1167150"/>
            <a:ext cx="5810250" cy="208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evil – </a:t>
            </a:r>
            <a:r>
              <a:rPr lang="en-GB" sz="2700" b="1" dirty="0">
                <a:solidFill>
                  <a:schemeClr val="accent1"/>
                </a:solidFill>
              </a:rPr>
              <a:t>zlo</a:t>
            </a:r>
            <a:r>
              <a:rPr lang="en-GB" sz="2700" b="1" dirty="0"/>
              <a:t>, cowardice – </a:t>
            </a:r>
            <a:r>
              <a:rPr lang="en-GB" sz="2700" b="1" dirty="0">
                <a:solidFill>
                  <a:schemeClr val="accent1"/>
                </a:solidFill>
              </a:rPr>
              <a:t>kukavičluk</a:t>
            </a:r>
            <a:r>
              <a:rPr lang="en-GB" sz="2700" b="1" dirty="0"/>
              <a:t>, wisdom – </a:t>
            </a:r>
            <a:r>
              <a:rPr lang="en-GB" sz="2700" b="1" dirty="0">
                <a:solidFill>
                  <a:schemeClr val="accent1"/>
                </a:solidFill>
              </a:rPr>
              <a:t>mudrost</a:t>
            </a:r>
            <a:r>
              <a:rPr lang="en-GB" sz="2700" b="1" dirty="0"/>
              <a:t>, youth – </a:t>
            </a:r>
            <a:r>
              <a:rPr lang="en-GB" sz="2700" b="1" dirty="0">
                <a:solidFill>
                  <a:schemeClr val="accent1"/>
                </a:solidFill>
              </a:rPr>
              <a:t>mladost</a:t>
            </a:r>
            <a:r>
              <a:rPr lang="en-GB" sz="2700" b="1" dirty="0"/>
              <a:t>, immaturity – </a:t>
            </a:r>
            <a:r>
              <a:rPr lang="en-GB" sz="2700" b="1" dirty="0">
                <a:solidFill>
                  <a:schemeClr val="accent1"/>
                </a:solidFill>
              </a:rPr>
              <a:t>neozbiljnost/nezrelost</a:t>
            </a:r>
            <a:r>
              <a:rPr lang="en-GB" sz="2700" b="1" dirty="0"/>
              <a:t>, strength – </a:t>
            </a:r>
            <a:r>
              <a:rPr lang="en-GB" sz="2700" b="1" dirty="0">
                <a:solidFill>
                  <a:schemeClr val="accent1"/>
                </a:solidFill>
              </a:rPr>
              <a:t>snaga</a:t>
            </a:r>
            <a:r>
              <a:rPr lang="en-GB" sz="2700" b="1" dirty="0"/>
              <a:t>, bravery – </a:t>
            </a:r>
            <a:r>
              <a:rPr lang="en-GB" sz="2700" b="1" dirty="0">
                <a:solidFill>
                  <a:schemeClr val="accent1"/>
                </a:solidFill>
              </a:rPr>
              <a:t>hrabrost</a:t>
            </a:r>
            <a:r>
              <a:rPr lang="en-GB" sz="2700" b="1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09FCE-6C3D-3FE8-6A0C-4B62C814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191"/>
            <a:ext cx="4938188" cy="3276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297EF-D857-F2EA-180B-D0F98BE780FE}"/>
              </a:ext>
            </a:extLst>
          </p:cNvPr>
          <p:cNvSpPr txBox="1"/>
          <p:nvPr/>
        </p:nvSpPr>
        <p:spPr>
          <a:xfrm>
            <a:off x="623884" y="1877646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3A384-B18A-97D5-C240-2F3ACB1BA712}"/>
              </a:ext>
            </a:extLst>
          </p:cNvPr>
          <p:cNvSpPr txBox="1"/>
          <p:nvPr/>
        </p:nvSpPr>
        <p:spPr>
          <a:xfrm>
            <a:off x="576261" y="2188066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death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0EFE5-8482-E9BD-8972-4C23FC504378}"/>
              </a:ext>
            </a:extLst>
          </p:cNvPr>
          <p:cNvSpPr txBox="1"/>
          <p:nvPr/>
        </p:nvSpPr>
        <p:spPr>
          <a:xfrm>
            <a:off x="900109" y="2439080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stupidity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0CBD3-8C4E-FB16-43BA-684D5CC84A41}"/>
              </a:ext>
            </a:extLst>
          </p:cNvPr>
          <p:cNvSpPr txBox="1"/>
          <p:nvPr/>
        </p:nvSpPr>
        <p:spPr>
          <a:xfrm>
            <a:off x="648093" y="2749500"/>
            <a:ext cx="11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beginning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0CB26-7605-6CE7-EDD9-E80F8C36EE62}"/>
              </a:ext>
            </a:extLst>
          </p:cNvPr>
          <p:cNvSpPr txBox="1"/>
          <p:nvPr/>
        </p:nvSpPr>
        <p:spPr>
          <a:xfrm>
            <a:off x="1229118" y="307962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maturity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4EEE8-43D6-FAB8-4DE7-931A34C1F50B}"/>
              </a:ext>
            </a:extLst>
          </p:cNvPr>
          <p:cNvSpPr txBox="1"/>
          <p:nvPr/>
        </p:nvSpPr>
        <p:spPr>
          <a:xfrm>
            <a:off x="3457575" y="189285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bravery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C9FC28-3084-3977-2E16-151EE863C6EF}"/>
              </a:ext>
            </a:extLst>
          </p:cNvPr>
          <p:cNvSpPr txBox="1"/>
          <p:nvPr/>
        </p:nvSpPr>
        <p:spPr>
          <a:xfrm>
            <a:off x="3098414" y="2188066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10F8D-8989-2890-279B-E799205EC28E}"/>
              </a:ext>
            </a:extLst>
          </p:cNvPr>
          <p:cNvSpPr txBox="1"/>
          <p:nvPr/>
        </p:nvSpPr>
        <p:spPr>
          <a:xfrm>
            <a:off x="3246051" y="2480657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D6D-BD9E-77AE-FF54-FB95EFEE846D}"/>
              </a:ext>
            </a:extLst>
          </p:cNvPr>
          <p:cNvSpPr txBox="1"/>
          <p:nvPr/>
        </p:nvSpPr>
        <p:spPr>
          <a:xfrm>
            <a:off x="3267614" y="2773248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old 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BD734-8EDD-509A-6134-70C627940241}"/>
              </a:ext>
            </a:extLst>
          </p:cNvPr>
          <p:cNvSpPr txBox="1"/>
          <p:nvPr/>
        </p:nvSpPr>
        <p:spPr>
          <a:xfrm>
            <a:off x="3362325" y="306845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weakness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D46793-749E-D264-61A1-F7145C36E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190"/>
            <a:ext cx="5810251" cy="33538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C7D3F88-AED6-E733-688E-C84C64DB09A8}"/>
              </a:ext>
            </a:extLst>
          </p:cNvPr>
          <p:cNvSpPr txBox="1">
            <a:spLocks/>
          </p:cNvSpPr>
          <p:nvPr/>
        </p:nvSpPr>
        <p:spPr>
          <a:xfrm>
            <a:off x="5991225" y="3644789"/>
            <a:ext cx="5734050" cy="821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rgbClr val="FFC000"/>
                </a:solidFill>
              </a:rPr>
              <a:t>LANGUAGE FOCUS 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099D1E0-8B4A-DEFF-96E5-E269DEF3F457}"/>
              </a:ext>
            </a:extLst>
          </p:cNvPr>
          <p:cNvSpPr txBox="1">
            <a:spLocks/>
          </p:cNvSpPr>
          <p:nvPr/>
        </p:nvSpPr>
        <p:spPr>
          <a:xfrm>
            <a:off x="5991225" y="4055498"/>
            <a:ext cx="5734050" cy="82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600" dirty="0"/>
              <a:t>Choose a) or b) to complete the rules.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DDE11A8-3BED-7C9B-30A2-12F9DCB2E5FB}"/>
              </a:ext>
            </a:extLst>
          </p:cNvPr>
          <p:cNvSpPr/>
          <p:nvPr/>
        </p:nvSpPr>
        <p:spPr>
          <a:xfrm>
            <a:off x="0" y="3300429"/>
            <a:ext cx="276225" cy="251014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8F233F-3D53-1E81-53EB-E1A9A4745288}"/>
              </a:ext>
            </a:extLst>
          </p:cNvPr>
          <p:cNvSpPr/>
          <p:nvPr/>
        </p:nvSpPr>
        <p:spPr>
          <a:xfrm>
            <a:off x="2905125" y="3551443"/>
            <a:ext cx="276225" cy="251014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8EA89F4-F7A1-0FA4-253C-1E63A6DBB378}"/>
              </a:ext>
            </a:extLst>
          </p:cNvPr>
          <p:cNvSpPr txBox="1">
            <a:spLocks/>
          </p:cNvSpPr>
          <p:nvPr/>
        </p:nvSpPr>
        <p:spPr>
          <a:xfrm>
            <a:off x="5953125" y="4620971"/>
            <a:ext cx="5810250" cy="1711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We use </a:t>
            </a:r>
            <a:r>
              <a:rPr lang="en-GB" b="1" dirty="0">
                <a:solidFill>
                  <a:srgbClr val="FF0000"/>
                </a:solidFill>
              </a:rPr>
              <a:t>FOR</a:t>
            </a:r>
            <a:r>
              <a:rPr lang="en-GB" b="1" dirty="0"/>
              <a:t> with a period of time.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</a:rPr>
              <a:t>F</a:t>
            </a:r>
            <a:r>
              <a:rPr lang="hr-HR" b="1" dirty="0">
                <a:solidFill>
                  <a:schemeClr val="accent1"/>
                </a:solidFill>
              </a:rPr>
              <a:t>OR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koristimo</a:t>
            </a:r>
            <a:r>
              <a:rPr lang="en-GB" b="1" dirty="0">
                <a:solidFill>
                  <a:schemeClr val="accent1"/>
                </a:solidFill>
              </a:rPr>
              <a:t> za </a:t>
            </a:r>
            <a:r>
              <a:rPr lang="en-GB" b="1" dirty="0" err="1">
                <a:solidFill>
                  <a:schemeClr val="accent1"/>
                </a:solidFill>
              </a:rPr>
              <a:t>vremenske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periode</a:t>
            </a:r>
            <a:r>
              <a:rPr lang="en-GB" b="1" dirty="0">
                <a:solidFill>
                  <a:schemeClr val="accent1"/>
                </a:solidFill>
              </a:rPr>
              <a:t>.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(twenty minutes, three days, a long time, ages…)</a:t>
            </a:r>
          </a:p>
        </p:txBody>
      </p:sp>
    </p:spTree>
    <p:extLst>
      <p:ext uri="{BB962C8B-B14F-4D97-AF65-F5344CB8AC3E}">
        <p14:creationId xmlns:p14="http://schemas.microsoft.com/office/powerpoint/2010/main" val="7657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B61CCC-775D-A2E4-5C1B-964B142B09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4134" cy="6858000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D46793-749E-D264-61A1-F7145C36E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" y="1818230"/>
            <a:ext cx="5532226" cy="31933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9DDE11A8-3BED-7C9B-30A2-12F9DCB2E5FB}"/>
              </a:ext>
            </a:extLst>
          </p:cNvPr>
          <p:cNvSpPr/>
          <p:nvPr/>
        </p:nvSpPr>
        <p:spPr>
          <a:xfrm>
            <a:off x="118269" y="3559586"/>
            <a:ext cx="276225" cy="251014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8F233F-3D53-1E81-53EB-E1A9A4745288}"/>
              </a:ext>
            </a:extLst>
          </p:cNvPr>
          <p:cNvSpPr/>
          <p:nvPr/>
        </p:nvSpPr>
        <p:spPr>
          <a:xfrm>
            <a:off x="2856599" y="3790168"/>
            <a:ext cx="276225" cy="251014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8EA89F4-F7A1-0FA4-253C-1E63A6DBB378}"/>
              </a:ext>
            </a:extLst>
          </p:cNvPr>
          <p:cNvSpPr txBox="1">
            <a:spLocks/>
          </p:cNvSpPr>
          <p:nvPr/>
        </p:nvSpPr>
        <p:spPr>
          <a:xfrm>
            <a:off x="5764094" y="2227213"/>
            <a:ext cx="6309637" cy="27844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We use HOW LONG in questions.</a:t>
            </a:r>
            <a:endParaRPr lang="hr-HR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/>
                </a:solidFill>
              </a:rPr>
              <a:t>HOW LONG (</a:t>
            </a:r>
            <a:r>
              <a:rPr lang="en-GB" sz="2400" b="1" dirty="0" err="1">
                <a:solidFill>
                  <a:schemeClr val="accent1"/>
                </a:solidFill>
              </a:rPr>
              <a:t>koliko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dugo</a:t>
            </a:r>
            <a:r>
              <a:rPr lang="en-GB" sz="2400" b="1" dirty="0">
                <a:solidFill>
                  <a:schemeClr val="accent1"/>
                </a:solidFill>
              </a:rPr>
              <a:t>) </a:t>
            </a:r>
            <a:r>
              <a:rPr lang="en-GB" sz="2400" b="1" dirty="0" err="1">
                <a:solidFill>
                  <a:schemeClr val="accent1"/>
                </a:solidFill>
              </a:rPr>
              <a:t>koristimo</a:t>
            </a:r>
            <a:r>
              <a:rPr lang="en-GB" sz="2400" b="1" dirty="0">
                <a:solidFill>
                  <a:schemeClr val="accent1"/>
                </a:solidFill>
              </a:rPr>
              <a:t> u </a:t>
            </a:r>
            <a:r>
              <a:rPr lang="en-GB" sz="2400" b="1" dirty="0" err="1">
                <a:solidFill>
                  <a:schemeClr val="accent1"/>
                </a:solidFill>
              </a:rPr>
              <a:t>pitanjima</a:t>
            </a:r>
            <a:r>
              <a:rPr lang="en-GB" sz="2400" b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How long </a:t>
            </a:r>
            <a:r>
              <a:rPr lang="en-GB" sz="2400" b="1" dirty="0"/>
              <a:t>has a red rose been a symbol of love? </a:t>
            </a:r>
            <a:r>
              <a:rPr lang="en-GB" sz="2400" b="1" dirty="0">
                <a:solidFill>
                  <a:srgbClr val="FF0000"/>
                </a:solidFill>
              </a:rPr>
              <a:t>For </a:t>
            </a:r>
            <a:r>
              <a:rPr lang="en-GB" sz="2400" b="1" dirty="0"/>
              <a:t>centuries.</a:t>
            </a:r>
            <a:endParaRPr lang="hr-HR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b="1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How long </a:t>
            </a:r>
            <a:r>
              <a:rPr lang="en-GB" sz="2400" b="1" dirty="0"/>
              <a:t>have blue clothes been used for boys? </a:t>
            </a:r>
            <a:endParaRPr lang="hr-HR" sz="2400" b="1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Since</a:t>
            </a:r>
            <a:r>
              <a:rPr lang="en-GB" sz="2400" b="1" dirty="0"/>
              <a:t> the first half of the 20th century.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C755A-A7DA-B3AE-743D-E0ED421D9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738" y="5289434"/>
            <a:ext cx="5810251" cy="1671806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/>
              <a:t>Play a game and test your knowledge. </a:t>
            </a:r>
          </a:p>
          <a:p>
            <a:pPr marL="0" indent="0" algn="ctr">
              <a:buNone/>
            </a:pPr>
            <a:r>
              <a:rPr lang="en-GB" b="1" dirty="0">
                <a:hlinkClick r:id="rId4"/>
              </a:rPr>
              <a:t>https://learningapps.org/watch?v=pc130p6j520</a:t>
            </a:r>
            <a:r>
              <a:rPr lang="en-GB" b="1" dirty="0"/>
              <a:t>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438612-7F31-224C-FCA6-5B7917ADB418}"/>
              </a:ext>
            </a:extLst>
          </p:cNvPr>
          <p:cNvSpPr txBox="1">
            <a:spLocks/>
          </p:cNvSpPr>
          <p:nvPr/>
        </p:nvSpPr>
        <p:spPr>
          <a:xfrm>
            <a:off x="6096000" y="219191"/>
            <a:ext cx="6005514" cy="1711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500" b="1" dirty="0"/>
              <a:t>We use </a:t>
            </a:r>
            <a:r>
              <a:rPr lang="en-GB" sz="2500" b="1" dirty="0">
                <a:solidFill>
                  <a:srgbClr val="FF0000"/>
                </a:solidFill>
              </a:rPr>
              <a:t>SINCE</a:t>
            </a:r>
            <a:r>
              <a:rPr lang="en-GB" sz="2500" b="1" dirty="0"/>
              <a:t> with a point in time.</a:t>
            </a:r>
            <a:endParaRPr lang="hr-HR" sz="25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500" b="1" dirty="0">
                <a:solidFill>
                  <a:schemeClr val="accent1"/>
                </a:solidFill>
              </a:rPr>
              <a:t>SINCE </a:t>
            </a:r>
            <a:r>
              <a:rPr lang="en-GB" sz="2500" b="1" dirty="0" err="1">
                <a:solidFill>
                  <a:schemeClr val="accent1"/>
                </a:solidFill>
              </a:rPr>
              <a:t>koristimo</a:t>
            </a:r>
            <a:r>
              <a:rPr lang="en-GB" sz="2500" b="1" dirty="0">
                <a:solidFill>
                  <a:schemeClr val="accent1"/>
                </a:solidFill>
              </a:rPr>
              <a:t> za </a:t>
            </a:r>
            <a:r>
              <a:rPr lang="en-GB" sz="2500" b="1" dirty="0" err="1">
                <a:solidFill>
                  <a:schemeClr val="accent1"/>
                </a:solidFill>
              </a:rPr>
              <a:t>točno</a:t>
            </a:r>
            <a:r>
              <a:rPr lang="en-GB" sz="2500" b="1" dirty="0">
                <a:solidFill>
                  <a:schemeClr val="accent1"/>
                </a:solidFill>
              </a:rPr>
              <a:t> </a:t>
            </a:r>
            <a:r>
              <a:rPr lang="en-GB" sz="2500" b="1" dirty="0" err="1">
                <a:solidFill>
                  <a:schemeClr val="accent1"/>
                </a:solidFill>
              </a:rPr>
              <a:t>određene</a:t>
            </a:r>
            <a:r>
              <a:rPr lang="en-GB" sz="2500" b="1" dirty="0">
                <a:solidFill>
                  <a:schemeClr val="accent1"/>
                </a:solidFill>
              </a:rPr>
              <a:t> </a:t>
            </a:r>
            <a:r>
              <a:rPr lang="en-GB" sz="2500" b="1" dirty="0" err="1">
                <a:solidFill>
                  <a:schemeClr val="accent1"/>
                </a:solidFill>
              </a:rPr>
              <a:t>trenutke</a:t>
            </a:r>
            <a:r>
              <a:rPr lang="en-GB" sz="2500" b="1" dirty="0">
                <a:solidFill>
                  <a:schemeClr val="accent1"/>
                </a:solidFill>
              </a:rPr>
              <a:t> u </a:t>
            </a:r>
            <a:r>
              <a:rPr lang="en-GB" sz="2500" b="1" dirty="0" err="1">
                <a:solidFill>
                  <a:schemeClr val="accent1"/>
                </a:solidFill>
              </a:rPr>
              <a:t>prošlosti</a:t>
            </a:r>
            <a:r>
              <a:rPr lang="en-GB" sz="2500" b="1" dirty="0">
                <a:solidFill>
                  <a:schemeClr val="accent1"/>
                </a:solidFill>
              </a:rPr>
              <a:t>.</a:t>
            </a:r>
            <a:r>
              <a:rPr lang="en-GB" sz="2500" b="1" dirty="0"/>
              <a:t> </a:t>
            </a:r>
            <a:endParaRPr lang="hr-HR" sz="25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500" b="1" dirty="0"/>
              <a:t>(9 am, Monday, 2001, I was six…)</a:t>
            </a:r>
          </a:p>
        </p:txBody>
      </p:sp>
    </p:spTree>
    <p:extLst>
      <p:ext uri="{BB962C8B-B14F-4D97-AF65-F5344CB8AC3E}">
        <p14:creationId xmlns:p14="http://schemas.microsoft.com/office/powerpoint/2010/main" val="20539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568038-EAB2-3B8D-872D-1C4307506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9895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04605-ED94-9EE2-AE2D-94E80DB38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825" y="330200"/>
            <a:ext cx="5181600" cy="99377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Make sentences about yourself. Write in your notebook.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9700FE-9DA6-A657-B84A-F682050F7A6F}"/>
              </a:ext>
            </a:extLst>
          </p:cNvPr>
          <p:cNvSpPr txBox="1">
            <a:spLocks/>
          </p:cNvSpPr>
          <p:nvPr/>
        </p:nvSpPr>
        <p:spPr>
          <a:xfrm>
            <a:off x="6219825" y="1498595"/>
            <a:ext cx="5181600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Complete the sentences below with </a:t>
            </a:r>
            <a:r>
              <a:rPr lang="en-GB" b="1" dirty="0">
                <a:solidFill>
                  <a:schemeClr val="accent1"/>
                </a:solidFill>
              </a:rPr>
              <a:t>FOR</a:t>
            </a:r>
            <a:r>
              <a:rPr lang="en-GB" b="1" dirty="0"/>
              <a:t> or </a:t>
            </a:r>
            <a:r>
              <a:rPr lang="en-GB" b="1" dirty="0">
                <a:solidFill>
                  <a:schemeClr val="accent1"/>
                </a:solidFill>
              </a:rPr>
              <a:t>SINCE</a:t>
            </a:r>
            <a:r>
              <a:rPr lang="en-GB" b="1" dirty="0"/>
              <a:t>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5F64604-77E2-C2E2-283C-0EB527C0DEC5}"/>
              </a:ext>
            </a:extLst>
          </p:cNvPr>
          <p:cNvSpPr txBox="1">
            <a:spLocks/>
          </p:cNvSpPr>
          <p:nvPr/>
        </p:nvSpPr>
        <p:spPr>
          <a:xfrm>
            <a:off x="6219825" y="2517777"/>
            <a:ext cx="5181600" cy="59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253A940-B470-E304-886C-9C859065DD46}"/>
              </a:ext>
            </a:extLst>
          </p:cNvPr>
          <p:cNvSpPr txBox="1">
            <a:spLocks/>
          </p:cNvSpPr>
          <p:nvPr/>
        </p:nvSpPr>
        <p:spPr>
          <a:xfrm>
            <a:off x="6096000" y="3462339"/>
            <a:ext cx="5181600" cy="59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b="1" dirty="0"/>
              <a:t>Write the name of…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9824A3E-4F23-01D5-FFCE-B72811F20D58}"/>
              </a:ext>
            </a:extLst>
          </p:cNvPr>
          <p:cNvSpPr txBox="1">
            <a:spLocks/>
          </p:cNvSpPr>
          <p:nvPr/>
        </p:nvSpPr>
        <p:spPr>
          <a:xfrm>
            <a:off x="6087164" y="4282759"/>
            <a:ext cx="5505395" cy="59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Present your answers to the class.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F03833A-9B2D-285D-2C21-C32747D17D37}"/>
              </a:ext>
            </a:extLst>
          </p:cNvPr>
          <p:cNvSpPr txBox="1">
            <a:spLocks/>
          </p:cNvSpPr>
          <p:nvPr/>
        </p:nvSpPr>
        <p:spPr>
          <a:xfrm>
            <a:off x="6096000" y="5359405"/>
            <a:ext cx="5811520" cy="99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</a:rPr>
              <a:t>Answer the questions in Task 4 using FOR and SINCE.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0F345F-9641-FA0B-CAFF-80272DB93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2625" r="5899" b="3633"/>
          <a:stretch/>
        </p:blipFill>
        <p:spPr>
          <a:xfrm>
            <a:off x="-1" y="2440953"/>
            <a:ext cx="5908120" cy="19056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49E686-1703-6B94-1C1F-4F21F970D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" y="2300200"/>
            <a:ext cx="5639289" cy="21871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7874FC-12A6-FE54-7F6D-1BA892E5B134}"/>
              </a:ext>
            </a:extLst>
          </p:cNvPr>
          <p:cNvSpPr txBox="1"/>
          <p:nvPr/>
        </p:nvSpPr>
        <p:spPr>
          <a:xfrm>
            <a:off x="4124326" y="2590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SINCE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0A8AB-A3F9-2173-4638-CF1E900B302B}"/>
              </a:ext>
            </a:extLst>
          </p:cNvPr>
          <p:cNvSpPr txBox="1"/>
          <p:nvPr/>
        </p:nvSpPr>
        <p:spPr>
          <a:xfrm>
            <a:off x="2706301" y="291228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F6BA1D-C370-0535-75DB-4E3F86BC92FD}"/>
              </a:ext>
            </a:extLst>
          </p:cNvPr>
          <p:cNvSpPr txBox="1"/>
          <p:nvPr/>
        </p:nvSpPr>
        <p:spPr>
          <a:xfrm>
            <a:off x="2723841" y="3189326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E35DF2-69D6-2B98-2E12-C4A0D58F41CA}"/>
              </a:ext>
            </a:extLst>
          </p:cNvPr>
          <p:cNvSpPr txBox="1"/>
          <p:nvPr/>
        </p:nvSpPr>
        <p:spPr>
          <a:xfrm>
            <a:off x="3449575" y="351047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SINCE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86CF5-A583-C1A2-6310-503182166EFA}"/>
              </a:ext>
            </a:extLst>
          </p:cNvPr>
          <p:cNvSpPr txBox="1"/>
          <p:nvPr/>
        </p:nvSpPr>
        <p:spPr>
          <a:xfrm>
            <a:off x="3225735" y="3846771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SINCE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234A40-F9A1-4740-6CA8-A7793D191FA0}"/>
              </a:ext>
            </a:extLst>
          </p:cNvPr>
          <p:cNvSpPr txBox="1"/>
          <p:nvPr/>
        </p:nvSpPr>
        <p:spPr>
          <a:xfrm>
            <a:off x="3130486" y="4139955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FOR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CA18E-0664-94C9-B88F-C75247D6A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" y="3288289"/>
            <a:ext cx="7965962" cy="893918"/>
          </a:xfrm>
          <a:prstGeom prst="rect">
            <a:avLst/>
          </a:prstGeom>
          <a:ln w="38100">
            <a:solidFill>
              <a:srgbClr val="FF0909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78F5EF-D2CB-2FB3-6442-0B82324E5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2912283"/>
            <a:ext cx="5972177" cy="14996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9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4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845</Words>
  <Application>Microsoft Office PowerPoint</Application>
  <PresentationFormat>Widescreen</PresentationFormat>
  <Paragraphs>157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10 The power of colours</vt:lpstr>
      <vt:lpstr>What are primary and secondary colours?  Can you name 3 main primary colours?  Do you know any secondary colours?</vt:lpstr>
      <vt:lpstr>PowerPoint Presentation</vt:lpstr>
      <vt:lpstr>PowerPoint Presentation</vt:lpstr>
      <vt:lpstr>Workbook, page 66</vt:lpstr>
      <vt:lpstr>Workbook, page 67</vt:lpstr>
      <vt:lpstr>PowerPoint Presentation</vt:lpstr>
      <vt:lpstr>PowerPoint Presentation</vt:lpstr>
      <vt:lpstr>PowerPoint Presentation</vt:lpstr>
      <vt:lpstr>Workbook, page 68</vt:lpstr>
      <vt:lpstr>Workbook, page 69</vt:lpstr>
      <vt:lpstr>PowerPoint Presentation</vt:lpstr>
      <vt:lpstr>PowerPoint Presentation</vt:lpstr>
      <vt:lpstr>Workbook, page 70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10 – The power of colours</dc:title>
  <dc:creator>Josipa</dc:creator>
  <cp:lastModifiedBy>Sanja Ivoš</cp:lastModifiedBy>
  <cp:revision>54</cp:revision>
  <dcterms:created xsi:type="dcterms:W3CDTF">2022-08-27T10:48:44Z</dcterms:created>
  <dcterms:modified xsi:type="dcterms:W3CDTF">2022-10-25T14:27:17Z</dcterms:modified>
</cp:coreProperties>
</file>